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441" r:id="rId3"/>
    <p:sldId id="435" r:id="rId4"/>
    <p:sldId id="442" r:id="rId5"/>
    <p:sldId id="436" r:id="rId6"/>
    <p:sldId id="443" r:id="rId7"/>
    <p:sldId id="437" r:id="rId8"/>
    <p:sldId id="438" r:id="rId9"/>
    <p:sldId id="444" r:id="rId10"/>
    <p:sldId id="439" r:id="rId11"/>
    <p:sldId id="445" r:id="rId12"/>
    <p:sldId id="440" r:id="rId13"/>
    <p:sldId id="446" r:id="rId14"/>
    <p:sldId id="264" r:id="rId15"/>
    <p:sldId id="447" r:id="rId16"/>
    <p:sldId id="267" r:id="rId17"/>
    <p:sldId id="448" r:id="rId18"/>
    <p:sldId id="450" r:id="rId19"/>
    <p:sldId id="451" r:id="rId20"/>
    <p:sldId id="453" r:id="rId21"/>
    <p:sldId id="45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12"/>
    <p:restoredTop sz="94532"/>
  </p:normalViewPr>
  <p:slideViewPr>
    <p:cSldViewPr snapToGrid="0" snapToObjects="1">
      <p:cViewPr varScale="1">
        <p:scale>
          <a:sx n="114" d="100"/>
          <a:sy n="114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38.png>
</file>

<file path=ppt/media/image4.png>
</file>

<file path=ppt/media/image47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0BB56E-CAD3-2649-9117-282426F34F08}" type="datetimeFigureOut">
              <a:rPr lang="en-US" smtClean="0"/>
              <a:t>7/1/22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EF2358-ED95-CD42-8272-915FEE145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423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with that, here are my acknowledgements, with especially a huge thanks to Henrik for helping me make the big transition from the USA to Germany. It’s been a long road, but it has REALLY been worth it.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B3B920-B36C-5144-AA06-02B5399381D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08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E94D5-99F0-1F43-A9FF-CE1FCFB4EB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CFBD6-0E9E-B647-966F-A218102ADC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D3197-D2A5-9048-96DE-6327E5A62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D6B26-54A0-BA4A-865F-26AC985AE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3F3F1-4A6C-A34C-A134-546B890B6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50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9BB9A-72BE-E742-9AD6-5419EA3DF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DB8B51-FA38-1945-BCD9-AD62A328E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653A5-0967-F247-A849-66A709096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9F92E-ADEA-F74F-A997-A10AAB56C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02341-0CAF-DE44-84B2-B764980EE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31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FD4732-6D4F-A34E-B67E-A53B84090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64B269-C751-CF44-9C64-A239C89B9B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3F9FB-5EB9-F341-8C57-859A89ABA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9662D-C082-7047-9854-52266D404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878E5-9CF4-494B-A52C-FDD757772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25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559EC-FCDB-F643-B803-DA31D6C8D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5A0C3-4E67-ED4B-98A0-DD3DCF622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DFC5D-253A-384F-9F9B-428A7BF69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22791-339C-D440-A9A9-8311369B8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6F388-8A71-7D4F-82C5-F7F33DFD5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80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2723A-B69C-8F4B-8DEE-0D533AE4C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09FDC-6EED-CD48-B0D3-2977E65CB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C47C4-141D-BB41-B709-08A604B3E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B77B4-1374-5F42-87BC-B3108237E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C91FB4-7917-3949-8E95-3E684185D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481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B0C8A-8988-6F46-AC05-D04A55041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2FEC6-AFC7-FA49-B5C4-39D6EED6FE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92F600-44AC-8E40-B3B5-CFF4CE5B3E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F257E-7E0E-B441-857B-06978C0D8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F1CAD1-DF04-9C47-AA25-36E73D572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3F2381-93AB-C74F-A8F4-DC9DBCE92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606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6787A-613F-4041-9407-6A5ECDA5E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07F7A-F0BF-5143-839C-545EA496A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D8A366-8E3A-CA48-ADE3-C0240E69DD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B0DFA4-360B-3D46-BBC7-22E14DFFB4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26FA0C-206A-F544-BDDE-096DAC72E2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080610-7929-374B-8EEA-1C4383DE6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6A1F50-FB60-824F-A942-76620AD0C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42A923-227D-6246-BB69-488916EFE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99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8EE9B-ECF4-614B-81DE-AD78640A0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3F8274-F467-D249-9F06-3947C2C2D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E25859-BBF7-E147-95DE-8D6AB89DF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FDF3E-B5DB-3F4E-8CDD-1887CA67F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05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1109B9-660D-6D40-94BC-B969BB758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27689C-EFF5-D047-8061-BADC045E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364E1-E186-3546-B007-B0470A62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77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38132-EB6F-E841-9FEA-789BFFB6D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4FF4E-6986-4341-BFDC-E1CBBED48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2FE2A-280A-F746-B344-4568D7344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D6AEB4-5742-054E-84B1-DD2451520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223DE-53BF-D546-BD9B-2A5AA4B3C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44E1B-6680-494C-81DF-F2D3A04C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44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80689-0DE5-5342-8434-5E7334A52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60B54C-20BA-E54D-8A01-A14F7D239F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BF1C1E-FFF4-1E42-9C92-4EDA4008C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D2F9D-5961-324F-B9E9-C2F11D3EA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10D6B3-143B-D541-8E12-121123E11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223D1-153F-6E4F-B9B8-1AD3B5DC9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80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E0162A-B020-464D-882B-4B9557FFE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72B0B-B0D3-5A49-A677-EC4FC25C3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3B318-7D51-0F43-8F9B-A6AA767516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B0165-8500-0C4B-B2BB-56A33828967E}" type="datetimeFigureOut">
              <a:rPr lang="en-US" smtClean="0"/>
              <a:t>7/1/22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C6FF9-AB7C-114B-89F7-AF3B1294FB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0704E-9620-C844-9CD0-E6ACB8288C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31067-F98C-4140-84FA-4C19CC996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32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3" Type="http://schemas.openxmlformats.org/officeDocument/2006/relationships/image" Target="../media/image31.emf"/><Relationship Id="rId7" Type="http://schemas.openxmlformats.org/officeDocument/2006/relationships/image" Target="../media/image35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Relationship Id="rId9" Type="http://schemas.openxmlformats.org/officeDocument/2006/relationships/image" Target="../media/image3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3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5" Type="http://schemas.openxmlformats.org/officeDocument/2006/relationships/image" Target="../media/image41.emf"/><Relationship Id="rId4" Type="http://schemas.openxmlformats.org/officeDocument/2006/relationships/image" Target="../media/image40.emf"/><Relationship Id="rId9" Type="http://schemas.openxmlformats.org/officeDocument/2006/relationships/image" Target="../media/image4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11" Type="http://schemas.openxmlformats.org/officeDocument/2006/relationships/image" Target="../media/image18.emf"/><Relationship Id="rId5" Type="http://schemas.openxmlformats.org/officeDocument/2006/relationships/image" Target="../media/image12.emf"/><Relationship Id="rId10" Type="http://schemas.openxmlformats.org/officeDocument/2006/relationships/image" Target="../media/image17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1.emf"/><Relationship Id="rId7" Type="http://schemas.openxmlformats.org/officeDocument/2006/relationships/image" Target="../media/image20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11" Type="http://schemas.openxmlformats.org/officeDocument/2006/relationships/image" Target="../media/image24.png"/><Relationship Id="rId5" Type="http://schemas.openxmlformats.org/officeDocument/2006/relationships/image" Target="../media/image14.emf"/><Relationship Id="rId10" Type="http://schemas.openxmlformats.org/officeDocument/2006/relationships/image" Target="../media/image23.png"/><Relationship Id="rId4" Type="http://schemas.openxmlformats.org/officeDocument/2006/relationships/image" Target="../media/image13.emf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0AE1A-D319-8E43-96F2-93897B6C61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Neighborhood-based analysis of self-organizing maps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655AF6-5ED1-1342-B8AC-741556310A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45383"/>
            <a:ext cx="9144000" cy="1655762"/>
          </a:xfrm>
        </p:spPr>
        <p:txBody>
          <a:bodyPr/>
          <a:lstStyle/>
          <a:p>
            <a:r>
              <a:rPr lang="en-US" dirty="0"/>
              <a:t>Tyler J Burns, Ph.D.</a:t>
            </a:r>
          </a:p>
          <a:p>
            <a:r>
              <a:rPr lang="en-US" dirty="0"/>
              <a:t>AG Mei at German Rheumatism Research Center</a:t>
            </a:r>
          </a:p>
        </p:txBody>
      </p:sp>
    </p:spTree>
    <p:extLst>
      <p:ext uri="{BB962C8B-B14F-4D97-AF65-F5344CB8AC3E}">
        <p14:creationId xmlns:p14="http://schemas.microsoft.com/office/powerpoint/2010/main" val="43764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8B606-6838-9443-A59A-5234DEFE3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U-matrix visualization with alternate distance and neighbor aggregation functions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13D338-DE50-1D40-9334-D947C9FB3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8189" y="2819400"/>
            <a:ext cx="3017520" cy="30175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D29E64-C39E-C444-9080-53B3ED1B76A9}"/>
              </a:ext>
            </a:extLst>
          </p:cNvPr>
          <p:cNvSpPr txBox="1"/>
          <p:nvPr/>
        </p:nvSpPr>
        <p:spPr>
          <a:xfrm>
            <a:off x="9992353" y="2450068"/>
            <a:ext cx="1643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Chebyshev max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93D46B-51BE-AF44-9ACA-EBD0DE55A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936" y="2819400"/>
            <a:ext cx="3017520" cy="30175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F074D2-3EBA-664A-AE04-C6BD2D5D158D}"/>
              </a:ext>
            </a:extLst>
          </p:cNvPr>
          <p:cNvSpPr txBox="1"/>
          <p:nvPr/>
        </p:nvSpPr>
        <p:spPr>
          <a:xfrm>
            <a:off x="6663189" y="2450068"/>
            <a:ext cx="1783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Chebyshev mean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DB9DD6-092B-3040-B9FE-5A10EEF326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26" y="2819400"/>
            <a:ext cx="3017520" cy="30175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8C47B82-6242-184F-A2E2-5A3DAD7D5DBF}"/>
              </a:ext>
            </a:extLst>
          </p:cNvPr>
          <p:cNvSpPr txBox="1"/>
          <p:nvPr/>
        </p:nvSpPr>
        <p:spPr>
          <a:xfrm>
            <a:off x="3740856" y="2450068"/>
            <a:ext cx="153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Euclidean max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217589-B47D-BC43-8172-37743C7D428B}"/>
              </a:ext>
            </a:extLst>
          </p:cNvPr>
          <p:cNvSpPr txBox="1"/>
          <p:nvPr/>
        </p:nvSpPr>
        <p:spPr>
          <a:xfrm>
            <a:off x="883740" y="2450068"/>
            <a:ext cx="1677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Euclidean mean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151ACE8-3CAE-EB4D-A7C4-CA4185676C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0744" y="2819400"/>
            <a:ext cx="301752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8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728C0-560D-5A4D-9929-0229ED1C1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Hypothesis: Meta-clustering will draw boundaries in concordance with the U-matrix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962402-3BC4-CE44-A1ED-561C00967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25563"/>
            <a:ext cx="5440680" cy="54406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3EC8A2-1369-044F-9EA9-A7B216CFA2FA}"/>
              </a:ext>
            </a:extLst>
          </p:cNvPr>
          <p:cNvSpPr txBox="1"/>
          <p:nvPr/>
        </p:nvSpPr>
        <p:spPr>
          <a:xfrm>
            <a:off x="1043940" y="3753515"/>
            <a:ext cx="16519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Cluster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E64E95-1F3B-A645-AE60-69B80CF3E48F}"/>
              </a:ext>
            </a:extLst>
          </p:cNvPr>
          <p:cNvSpPr txBox="1"/>
          <p:nvPr/>
        </p:nvSpPr>
        <p:spPr>
          <a:xfrm>
            <a:off x="2028469" y="1845529"/>
            <a:ext cx="16519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Cluster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723837-915E-EB4B-97BD-1ED5A08DE4A0}"/>
              </a:ext>
            </a:extLst>
          </p:cNvPr>
          <p:cNvSpPr txBox="1"/>
          <p:nvPr/>
        </p:nvSpPr>
        <p:spPr>
          <a:xfrm>
            <a:off x="3832860" y="4709160"/>
            <a:ext cx="165199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Cluster 3</a:t>
            </a:r>
          </a:p>
          <a:p>
            <a:r>
              <a:rPr lang="en-US" sz="3200" dirty="0"/>
              <a:t>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340FB8-3F41-FE48-B4C6-8228BB9F1506}"/>
              </a:ext>
            </a:extLst>
          </p:cNvPr>
          <p:cNvSpPr txBox="1"/>
          <p:nvPr/>
        </p:nvSpPr>
        <p:spPr>
          <a:xfrm>
            <a:off x="6484620" y="2001699"/>
            <a:ext cx="57073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Method: </a:t>
            </a:r>
          </a:p>
          <a:p>
            <a:pPr marL="342900" indent="-342900">
              <a:buAutoNum type="arabicParenR"/>
            </a:pPr>
            <a:r>
              <a:rPr lang="en-US" sz="2400" dirty="0"/>
              <a:t>Perform hierarchical clustering on the</a:t>
            </a:r>
          </a:p>
          <a:p>
            <a:r>
              <a:rPr lang="en-US" sz="2400" dirty="0"/>
              <a:t>SOM nodes based on their marker expression</a:t>
            </a:r>
          </a:p>
          <a:p>
            <a:endParaRPr lang="en-US" sz="2400" dirty="0"/>
          </a:p>
          <a:p>
            <a:r>
              <a:rPr lang="en-US" sz="2400" dirty="0"/>
              <a:t>2)   Visualize the meta-clusters on the map </a:t>
            </a:r>
          </a:p>
          <a:p>
            <a:r>
              <a:rPr lang="en-US" sz="2400" dirty="0"/>
              <a:t>itself to compare with the U-matrix</a:t>
            </a:r>
          </a:p>
        </p:txBody>
      </p:sp>
    </p:spTree>
    <p:extLst>
      <p:ext uri="{BB962C8B-B14F-4D97-AF65-F5344CB8AC3E}">
        <p14:creationId xmlns:p14="http://schemas.microsoft.com/office/powerpoint/2010/main" val="7640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90CCB-A5B3-354B-9220-78D69E86A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91548"/>
            <a:ext cx="12192000" cy="1325563"/>
          </a:xfrm>
        </p:spPr>
        <p:txBody>
          <a:bodyPr/>
          <a:lstStyle/>
          <a:p>
            <a:r>
              <a:rPr lang="en-US" dirty="0"/>
              <a:t>Color of U-Matrix by identity of the meta-clusters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51E704-7765-284B-9C45-5BC3D48B9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17" y="1034015"/>
            <a:ext cx="2743200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781239-6B61-084D-9481-8A63400CA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234" y="1034015"/>
            <a:ext cx="2743200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4915F4-7726-F34E-8A19-E2272523A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7338" y="1034015"/>
            <a:ext cx="2743200" cy="274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51D6D5-92A1-4845-9978-C4A25B1A3F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9442" y="1034015"/>
            <a:ext cx="2743200" cy="2743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C5D192-444F-8B46-B6CB-D47B374757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17" y="4114800"/>
            <a:ext cx="2743200" cy="2743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37E209-BB74-234C-BB4D-C80C0D0431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5234" y="4114800"/>
            <a:ext cx="2743200" cy="2743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137DA11-AA27-E84E-9035-8862A09925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77338" y="4114800"/>
            <a:ext cx="2743200" cy="2743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594D044-E805-B142-A069-FE0D1ADA71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99442" y="4114800"/>
            <a:ext cx="2743200" cy="27432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4270463-B1DE-1D46-8AD7-5941E46F1FA1}"/>
              </a:ext>
            </a:extLst>
          </p:cNvPr>
          <p:cNvSpPr txBox="1"/>
          <p:nvPr/>
        </p:nvSpPr>
        <p:spPr>
          <a:xfrm>
            <a:off x="848139" y="696430"/>
            <a:ext cx="1004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655F13-BC93-AB4D-98FD-B87329339BD5}"/>
              </a:ext>
            </a:extLst>
          </p:cNvPr>
          <p:cNvSpPr txBox="1"/>
          <p:nvPr/>
        </p:nvSpPr>
        <p:spPr>
          <a:xfrm>
            <a:off x="3697356" y="664683"/>
            <a:ext cx="1070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 clusters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10A66F-3924-2443-92C9-54F4A1805D9A}"/>
              </a:ext>
            </a:extLst>
          </p:cNvPr>
          <p:cNvSpPr txBox="1"/>
          <p:nvPr/>
        </p:nvSpPr>
        <p:spPr>
          <a:xfrm>
            <a:off x="9649267" y="664683"/>
            <a:ext cx="1187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clusters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0F4FC0-F1B2-5D42-A47F-2BED393A8E91}"/>
              </a:ext>
            </a:extLst>
          </p:cNvPr>
          <p:cNvSpPr txBox="1"/>
          <p:nvPr/>
        </p:nvSpPr>
        <p:spPr>
          <a:xfrm>
            <a:off x="6679926" y="680557"/>
            <a:ext cx="1070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clusters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060007-12C8-7445-9549-FB57CA16AB22}"/>
              </a:ext>
            </a:extLst>
          </p:cNvPr>
          <p:cNvSpPr txBox="1"/>
          <p:nvPr/>
        </p:nvSpPr>
        <p:spPr>
          <a:xfrm>
            <a:off x="775251" y="3772319"/>
            <a:ext cx="1187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 clusters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611A0F-A8A7-5546-AD62-4852534CC97C}"/>
              </a:ext>
            </a:extLst>
          </p:cNvPr>
          <p:cNvSpPr txBox="1"/>
          <p:nvPr/>
        </p:nvSpPr>
        <p:spPr>
          <a:xfrm>
            <a:off x="3697355" y="3777215"/>
            <a:ext cx="1187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clusters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792328C-072C-984F-83CD-DED6E22F0E06}"/>
              </a:ext>
            </a:extLst>
          </p:cNvPr>
          <p:cNvSpPr txBox="1"/>
          <p:nvPr/>
        </p:nvSpPr>
        <p:spPr>
          <a:xfrm>
            <a:off x="6546571" y="3780327"/>
            <a:ext cx="1304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 clusters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EFE8D7-C1C7-1D49-8202-028A4264B342}"/>
              </a:ext>
            </a:extLst>
          </p:cNvPr>
          <p:cNvSpPr txBox="1"/>
          <p:nvPr/>
        </p:nvSpPr>
        <p:spPr>
          <a:xfrm>
            <a:off x="9649267" y="3777215"/>
            <a:ext cx="1304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500 clusters</a:t>
            </a:r>
          </a:p>
        </p:txBody>
      </p:sp>
    </p:spTree>
    <p:extLst>
      <p:ext uri="{BB962C8B-B14F-4D97-AF65-F5344CB8AC3E}">
        <p14:creationId xmlns:p14="http://schemas.microsoft.com/office/powerpoint/2010/main" val="302540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7A0D4-F3BE-E347-A3D4-ED65F56E2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" y="24277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Hypothesis: The Moore neighborhood distance averages provides similar information to the KNN distance averages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45153B-0076-394C-889F-9758E62CF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" y="1929475"/>
            <a:ext cx="4165600" cy="41449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4772D1-7A2C-194B-84D3-ED1EB102C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9775" y="2412537"/>
            <a:ext cx="2146268" cy="2873941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E88E679-D6CC-5049-9AAC-8250578EC117}"/>
              </a:ext>
            </a:extLst>
          </p:cNvPr>
          <p:cNvSpPr/>
          <p:nvPr/>
        </p:nvSpPr>
        <p:spPr>
          <a:xfrm>
            <a:off x="9479280" y="3544763"/>
            <a:ext cx="701040" cy="701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CE22A1B-BDF7-EA42-9FB7-BB121BD918C9}"/>
              </a:ext>
            </a:extLst>
          </p:cNvPr>
          <p:cNvSpPr/>
          <p:nvPr/>
        </p:nvSpPr>
        <p:spPr>
          <a:xfrm>
            <a:off x="9890760" y="1267998"/>
            <a:ext cx="701040" cy="701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D1CF20E-C85B-C14F-8F5D-ED6F5EE945FB}"/>
              </a:ext>
            </a:extLst>
          </p:cNvPr>
          <p:cNvSpPr/>
          <p:nvPr/>
        </p:nvSpPr>
        <p:spPr>
          <a:xfrm>
            <a:off x="10180320" y="2687293"/>
            <a:ext cx="701040" cy="701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5C48AAA-FC52-E941-9F8A-D83507D6AB92}"/>
              </a:ext>
            </a:extLst>
          </p:cNvPr>
          <p:cNvSpPr/>
          <p:nvPr/>
        </p:nvSpPr>
        <p:spPr>
          <a:xfrm>
            <a:off x="10591800" y="4311816"/>
            <a:ext cx="701040" cy="701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6A8E117-87FC-F94A-A47F-BFFC77D5FA0A}"/>
              </a:ext>
            </a:extLst>
          </p:cNvPr>
          <p:cNvSpPr/>
          <p:nvPr/>
        </p:nvSpPr>
        <p:spPr>
          <a:xfrm>
            <a:off x="9540240" y="4402233"/>
            <a:ext cx="701040" cy="701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F88A2D3-9C1B-9943-A47D-85B3A3053B4A}"/>
              </a:ext>
            </a:extLst>
          </p:cNvPr>
          <p:cNvSpPr/>
          <p:nvPr/>
        </p:nvSpPr>
        <p:spPr>
          <a:xfrm>
            <a:off x="10660380" y="5887541"/>
            <a:ext cx="701040" cy="701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C46F14D-EF53-BE4C-A899-99B35C80CF1A}"/>
              </a:ext>
            </a:extLst>
          </p:cNvPr>
          <p:cNvSpPr/>
          <p:nvPr/>
        </p:nvSpPr>
        <p:spPr>
          <a:xfrm>
            <a:off x="9189720" y="5627438"/>
            <a:ext cx="701040" cy="701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7B1BF06-055C-1749-AEE3-3C1DF1C53C37}"/>
              </a:ext>
            </a:extLst>
          </p:cNvPr>
          <p:cNvSpPr/>
          <p:nvPr/>
        </p:nvSpPr>
        <p:spPr>
          <a:xfrm>
            <a:off x="8714739" y="4884556"/>
            <a:ext cx="701040" cy="701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5C27DBA-4A4A-2044-BCC2-9ECD1972F495}"/>
              </a:ext>
            </a:extLst>
          </p:cNvPr>
          <p:cNvSpPr/>
          <p:nvPr/>
        </p:nvSpPr>
        <p:spPr>
          <a:xfrm>
            <a:off x="8364219" y="2236861"/>
            <a:ext cx="701040" cy="701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3B67FD5-37BA-D94A-83D4-87A1EECCB07A}"/>
              </a:ext>
            </a:extLst>
          </p:cNvPr>
          <p:cNvCxnSpPr/>
          <p:nvPr/>
        </p:nvCxnSpPr>
        <p:spPr>
          <a:xfrm flipH="1">
            <a:off x="9890760" y="1969038"/>
            <a:ext cx="289560" cy="15757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D37156-176C-7B4E-857B-122AF2E45AB4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10043161" y="3285668"/>
            <a:ext cx="239824" cy="4114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4E434B3-1286-6446-83C3-C4145BDF0801}"/>
              </a:ext>
            </a:extLst>
          </p:cNvPr>
          <p:cNvCxnSpPr>
            <a:cxnSpLocks/>
          </p:cNvCxnSpPr>
          <p:nvPr/>
        </p:nvCxnSpPr>
        <p:spPr>
          <a:xfrm>
            <a:off x="10138615" y="4027854"/>
            <a:ext cx="521765" cy="4770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F967E92-31DB-1041-B52C-998E3CF895FE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8891802" y="2773995"/>
            <a:ext cx="690143" cy="8734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B563C07-4537-9144-B66F-20A7A3EF17BD}"/>
              </a:ext>
            </a:extLst>
          </p:cNvPr>
          <p:cNvCxnSpPr>
            <a:cxnSpLocks/>
            <a:stCxn id="7" idx="4"/>
            <a:endCxn id="11" idx="0"/>
          </p:cNvCxnSpPr>
          <p:nvPr/>
        </p:nvCxnSpPr>
        <p:spPr>
          <a:xfrm>
            <a:off x="9829800" y="4245803"/>
            <a:ext cx="60960" cy="1564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41DB6EF-69E2-1D45-B84C-7C5E0F43BA83}"/>
              </a:ext>
            </a:extLst>
          </p:cNvPr>
          <p:cNvCxnSpPr>
            <a:cxnSpLocks/>
            <a:stCxn id="7" idx="4"/>
            <a:endCxn id="13" idx="0"/>
          </p:cNvCxnSpPr>
          <p:nvPr/>
        </p:nvCxnSpPr>
        <p:spPr>
          <a:xfrm flipH="1">
            <a:off x="9540240" y="4245803"/>
            <a:ext cx="289560" cy="13816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EE1F050-FCCF-494D-9896-238CFAC53056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9097381" y="4143138"/>
            <a:ext cx="484564" cy="76680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205D3B4-C158-9642-8369-87F76D80416E}"/>
              </a:ext>
            </a:extLst>
          </p:cNvPr>
          <p:cNvCxnSpPr>
            <a:cxnSpLocks/>
          </p:cNvCxnSpPr>
          <p:nvPr/>
        </p:nvCxnSpPr>
        <p:spPr>
          <a:xfrm>
            <a:off x="9928573" y="4159101"/>
            <a:ext cx="940663" cy="17772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64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1F0FD-E123-A046-B962-2884338D6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80" y="-228254"/>
            <a:ext cx="11353800" cy="1325563"/>
          </a:xfrm>
        </p:spPr>
        <p:txBody>
          <a:bodyPr/>
          <a:lstStyle/>
          <a:p>
            <a:r>
              <a:rPr lang="en-US" dirty="0"/>
              <a:t>U-Matrix versus KNN-density estimation for SOM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FF0DB9-95A1-D84A-A96D-8C031E93B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4" y="1150317"/>
            <a:ext cx="2743200" cy="2743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B3909E-766C-6340-871B-77F5E2FF0CD1}"/>
              </a:ext>
            </a:extLst>
          </p:cNvPr>
          <p:cNvSpPr txBox="1"/>
          <p:nvPr/>
        </p:nvSpPr>
        <p:spPr>
          <a:xfrm>
            <a:off x="820444" y="780985"/>
            <a:ext cx="1004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6121EC-4348-644D-ADC8-04C681B50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357" y="1150317"/>
            <a:ext cx="2743200" cy="274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7DB6D8-C086-9146-8661-DC5D4C956015}"/>
              </a:ext>
            </a:extLst>
          </p:cNvPr>
          <p:cNvSpPr txBox="1"/>
          <p:nvPr/>
        </p:nvSpPr>
        <p:spPr>
          <a:xfrm>
            <a:off x="3826512" y="780985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F4F4887-6022-A846-9200-4F29C93C9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6680" y="1150317"/>
            <a:ext cx="2743200" cy="2743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CBB4D58-E329-9444-9E9B-A2D77D30FEBD}"/>
              </a:ext>
            </a:extLst>
          </p:cNvPr>
          <p:cNvSpPr txBox="1"/>
          <p:nvPr/>
        </p:nvSpPr>
        <p:spPr>
          <a:xfrm>
            <a:off x="6758716" y="780985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10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5F088F-F7FC-5842-9079-774BF78D9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600" y="1150317"/>
            <a:ext cx="2743200" cy="27432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AA653B1-741F-2E42-BB9F-83982CE72AF9}"/>
              </a:ext>
            </a:extLst>
          </p:cNvPr>
          <p:cNvSpPr txBox="1"/>
          <p:nvPr/>
        </p:nvSpPr>
        <p:spPr>
          <a:xfrm>
            <a:off x="9557135" y="780985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50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AFAABCC-83F1-4B41-90AB-4FA1C8E9B7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034" y="4114800"/>
            <a:ext cx="2743200" cy="27432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F9D4331-B125-A449-8F86-D1026A07FD1E}"/>
              </a:ext>
            </a:extLst>
          </p:cNvPr>
          <p:cNvSpPr txBox="1"/>
          <p:nvPr/>
        </p:nvSpPr>
        <p:spPr>
          <a:xfrm>
            <a:off x="807963" y="3816869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100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A9D9B74-4172-BE4E-AD9F-DF35CD93CC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7357" y="4114800"/>
            <a:ext cx="2743200" cy="27432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A9AFC7F-2918-274A-8E96-10C325C5307F}"/>
              </a:ext>
            </a:extLst>
          </p:cNvPr>
          <p:cNvSpPr txBox="1"/>
          <p:nvPr/>
        </p:nvSpPr>
        <p:spPr>
          <a:xfrm>
            <a:off x="3637614" y="3800993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200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2E729CA-BB79-5442-AB36-196F9BADCC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6680" y="4114800"/>
            <a:ext cx="2743200" cy="27432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A6FEC01-E669-2344-9328-4123418DDB5B}"/>
              </a:ext>
            </a:extLst>
          </p:cNvPr>
          <p:cNvSpPr txBox="1"/>
          <p:nvPr/>
        </p:nvSpPr>
        <p:spPr>
          <a:xfrm>
            <a:off x="6603278" y="3800993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500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31BC370-4CA6-6C4E-93DD-9CCA46C82C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10600" y="4130569"/>
            <a:ext cx="2743200" cy="27432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44607D9-141C-1749-9225-4FADB209B38F}"/>
              </a:ext>
            </a:extLst>
          </p:cNvPr>
          <p:cNvSpPr txBox="1"/>
          <p:nvPr/>
        </p:nvSpPr>
        <p:spPr>
          <a:xfrm>
            <a:off x="9479755" y="3827377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1000</a:t>
            </a:r>
          </a:p>
        </p:txBody>
      </p:sp>
    </p:spTree>
    <p:extLst>
      <p:ext uri="{BB962C8B-B14F-4D97-AF65-F5344CB8AC3E}">
        <p14:creationId xmlns:p14="http://schemas.microsoft.com/office/powerpoint/2010/main" val="387460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C9856-30E1-A541-AE96-5C4F2B6F7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748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Hypothesis: U-matrix positioning fidelity more closely approximates the manifold locally than t-SNE positioning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1F81A-C37F-3A45-A8CC-1617B959F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080" y="2231035"/>
            <a:ext cx="3691107" cy="36911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8A639F-42CD-1E40-90DE-D634C944D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81200"/>
            <a:ext cx="4404360" cy="42610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2B1F9-8EE8-5843-99F9-0A31B584B144}"/>
              </a:ext>
            </a:extLst>
          </p:cNvPr>
          <p:cNvSpPr txBox="1"/>
          <p:nvPr/>
        </p:nvSpPr>
        <p:spPr>
          <a:xfrm>
            <a:off x="1661160" y="5135880"/>
            <a:ext cx="2502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High fidelity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D5C306-DC1E-4843-AD3F-626241BF9F2A}"/>
              </a:ext>
            </a:extLst>
          </p:cNvPr>
          <p:cNvSpPr txBox="1"/>
          <p:nvPr/>
        </p:nvSpPr>
        <p:spPr>
          <a:xfrm>
            <a:off x="1234440" y="2481322"/>
            <a:ext cx="133722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Low </a:t>
            </a:r>
          </a:p>
          <a:p>
            <a:r>
              <a:rPr lang="en-US" sz="3200" dirty="0"/>
              <a:t>fidelity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068CA2-43D8-734B-A1A8-26859A53CE41}"/>
              </a:ext>
            </a:extLst>
          </p:cNvPr>
          <p:cNvSpPr txBox="1"/>
          <p:nvPr/>
        </p:nvSpPr>
        <p:spPr>
          <a:xfrm>
            <a:off x="7186507" y="4465661"/>
            <a:ext cx="190949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Low </a:t>
            </a:r>
          </a:p>
          <a:p>
            <a:r>
              <a:rPr lang="en-US" sz="3200" dirty="0"/>
              <a:t>fidelity???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BE4E3F-0B82-C64D-AD6C-E9299D2F32CC}"/>
              </a:ext>
            </a:extLst>
          </p:cNvPr>
          <p:cNvSpPr txBox="1"/>
          <p:nvPr/>
        </p:nvSpPr>
        <p:spPr>
          <a:xfrm>
            <a:off x="6119707" y="2271130"/>
            <a:ext cx="190949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High </a:t>
            </a:r>
          </a:p>
          <a:p>
            <a:r>
              <a:rPr lang="en-US" sz="3200" dirty="0"/>
              <a:t>fidelity???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65D8E5-8782-734D-9CE7-847E24F036E7}"/>
              </a:ext>
            </a:extLst>
          </p:cNvPr>
          <p:cNvSpPr txBox="1"/>
          <p:nvPr/>
        </p:nvSpPr>
        <p:spPr>
          <a:xfrm>
            <a:off x="9634707" y="2240192"/>
            <a:ext cx="248074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Method: </a:t>
            </a:r>
          </a:p>
          <a:p>
            <a:endParaRPr lang="en-US" sz="2400" dirty="0"/>
          </a:p>
          <a:p>
            <a:pPr marL="342900" indent="-342900">
              <a:buAutoNum type="arabicParenR"/>
            </a:pPr>
            <a:r>
              <a:rPr lang="en-US" sz="2400" dirty="0"/>
              <a:t>Perform KNN</a:t>
            </a:r>
          </a:p>
          <a:p>
            <a:r>
              <a:rPr lang="en-US" sz="2400" dirty="0"/>
              <a:t>with K = 8 on </a:t>
            </a:r>
          </a:p>
          <a:p>
            <a:r>
              <a:rPr lang="en-US" sz="2400" dirty="0"/>
              <a:t>marker expression</a:t>
            </a:r>
          </a:p>
          <a:p>
            <a:r>
              <a:rPr lang="en-US" sz="2400" dirty="0"/>
              <a:t>per-node</a:t>
            </a:r>
          </a:p>
          <a:p>
            <a:endParaRPr lang="en-US" sz="2400" dirty="0"/>
          </a:p>
          <a:p>
            <a:pPr marL="342900" indent="-342900">
              <a:buAutoNum type="arabicParenR" startAt="2"/>
            </a:pPr>
            <a:r>
              <a:rPr lang="en-US" sz="2400" dirty="0"/>
              <a:t>Compare KNN</a:t>
            </a:r>
          </a:p>
          <a:p>
            <a:r>
              <a:rPr lang="en-US" sz="2400" dirty="0"/>
              <a:t>ID with the Moore</a:t>
            </a:r>
          </a:p>
          <a:p>
            <a:r>
              <a:rPr lang="en-US" sz="2400" dirty="0"/>
              <a:t>Neighborhood ID</a:t>
            </a:r>
          </a:p>
        </p:txBody>
      </p:sp>
    </p:spTree>
    <p:extLst>
      <p:ext uri="{BB962C8B-B14F-4D97-AF65-F5344CB8AC3E}">
        <p14:creationId xmlns:p14="http://schemas.microsoft.com/office/powerpoint/2010/main" val="260909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D2E3A-AC90-3B45-A7B4-AEA9A55D3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/>
              <a:t>U-matrix fidelity: detecting topology of the SOM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51052A-A01F-AE43-8781-8D24E4FEA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933" y="1879600"/>
            <a:ext cx="4978400" cy="4978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DEB1C8-DB92-6145-AA9D-9B97B0835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133" y="1849620"/>
            <a:ext cx="5029200" cy="5029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E1BE15-82B8-064C-BD32-76441DE5B6D6}"/>
              </a:ext>
            </a:extLst>
          </p:cNvPr>
          <p:cNvSpPr txBox="1"/>
          <p:nvPr/>
        </p:nvSpPr>
        <p:spPr>
          <a:xfrm>
            <a:off x="2878666" y="1510268"/>
            <a:ext cx="1004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EE344C-9926-6944-92B2-5C4A76632BDB}"/>
              </a:ext>
            </a:extLst>
          </p:cNvPr>
          <p:cNvSpPr txBox="1"/>
          <p:nvPr/>
        </p:nvSpPr>
        <p:spPr>
          <a:xfrm>
            <a:off x="6708260" y="1233269"/>
            <a:ext cx="42449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Similarity of Outer Moore Neighborhood vs</a:t>
            </a:r>
          </a:p>
          <a:p>
            <a:r>
              <a:rPr lang="en-US" dirty="0"/>
              <a:t>KNN with K of 8</a:t>
            </a:r>
          </a:p>
        </p:txBody>
      </p:sp>
    </p:spTree>
    <p:extLst>
      <p:ext uri="{BB962C8B-B14F-4D97-AF65-F5344CB8AC3E}">
        <p14:creationId xmlns:p14="http://schemas.microsoft.com/office/powerpoint/2010/main" val="2102465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1BF90-70FB-144D-9C21-8934955C2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Hypothesis: Emergent self-organizing map (more nodes than number of cells) will provide helpful visualization for users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E2561A-6200-1F47-9DF0-87946ADF1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55469"/>
            <a:ext cx="7907020" cy="48644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1CE76A3-3BE3-054C-996F-63489C8F7BD5}"/>
              </a:ext>
            </a:extLst>
          </p:cNvPr>
          <p:cNvSpPr/>
          <p:nvPr/>
        </p:nvSpPr>
        <p:spPr>
          <a:xfrm>
            <a:off x="2002790" y="2758440"/>
            <a:ext cx="914400" cy="914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D615D70-979F-144B-A0FC-3D73C0275E26}"/>
              </a:ext>
            </a:extLst>
          </p:cNvPr>
          <p:cNvSpPr/>
          <p:nvPr/>
        </p:nvSpPr>
        <p:spPr>
          <a:xfrm>
            <a:off x="6209030" y="4739640"/>
            <a:ext cx="914400" cy="914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7657FD-1068-074E-8922-9E0342C4E411}"/>
              </a:ext>
            </a:extLst>
          </p:cNvPr>
          <p:cNvSpPr/>
          <p:nvPr/>
        </p:nvSpPr>
        <p:spPr>
          <a:xfrm>
            <a:off x="5751830" y="2758440"/>
            <a:ext cx="914400" cy="914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EF1099F-4257-BC4E-B152-13E740CD4F5C}"/>
              </a:ext>
            </a:extLst>
          </p:cNvPr>
          <p:cNvSpPr/>
          <p:nvPr/>
        </p:nvSpPr>
        <p:spPr>
          <a:xfrm>
            <a:off x="7382510" y="2377440"/>
            <a:ext cx="914400" cy="914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6F3EC6F-D563-B045-963F-B676B673F868}"/>
              </a:ext>
            </a:extLst>
          </p:cNvPr>
          <p:cNvSpPr/>
          <p:nvPr/>
        </p:nvSpPr>
        <p:spPr>
          <a:xfrm>
            <a:off x="1377950" y="5654040"/>
            <a:ext cx="914400" cy="914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84554F-CA6A-ED42-BD0D-FF77C64B0164}"/>
              </a:ext>
            </a:extLst>
          </p:cNvPr>
          <p:cNvSpPr txBox="1"/>
          <p:nvPr/>
        </p:nvSpPr>
        <p:spPr>
          <a:xfrm>
            <a:off x="8895080" y="1586925"/>
            <a:ext cx="3412729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Method: </a:t>
            </a:r>
          </a:p>
          <a:p>
            <a:endParaRPr lang="en-US" sz="2400" dirty="0"/>
          </a:p>
          <a:p>
            <a:pPr marL="342900" indent="-342900">
              <a:buAutoNum type="arabicParenR"/>
            </a:pPr>
            <a:r>
              <a:rPr lang="en-US" sz="2400" dirty="0"/>
              <a:t>Train a 1000 x 1000</a:t>
            </a:r>
          </a:p>
          <a:p>
            <a:r>
              <a:rPr lang="en-US" sz="2400" dirty="0"/>
              <a:t>SOM on 10,000 cells. </a:t>
            </a:r>
          </a:p>
          <a:p>
            <a:r>
              <a:rPr lang="en-US" sz="2400" dirty="0"/>
              <a:t>This makes 100 nodes for </a:t>
            </a:r>
          </a:p>
          <a:p>
            <a:r>
              <a:rPr lang="en-US" sz="2400" dirty="0"/>
              <a:t>every cell. </a:t>
            </a:r>
          </a:p>
          <a:p>
            <a:endParaRPr lang="en-US" sz="2400" dirty="0"/>
          </a:p>
          <a:p>
            <a:r>
              <a:rPr lang="en-US" sz="2400" dirty="0"/>
              <a:t>(Runtime: 5 hours!)</a:t>
            </a:r>
          </a:p>
          <a:p>
            <a:endParaRPr lang="en-US" sz="2400" dirty="0"/>
          </a:p>
          <a:p>
            <a:r>
              <a:rPr lang="en-US" sz="2400" dirty="0"/>
              <a:t>2) Visualize the U-matrix, </a:t>
            </a:r>
          </a:p>
          <a:p>
            <a:r>
              <a:rPr lang="en-US" sz="2400" dirty="0"/>
              <a:t>and cell occupancy</a:t>
            </a:r>
          </a:p>
        </p:txBody>
      </p:sp>
    </p:spTree>
    <p:extLst>
      <p:ext uri="{BB962C8B-B14F-4D97-AF65-F5344CB8AC3E}">
        <p14:creationId xmlns:p14="http://schemas.microsoft.com/office/powerpoint/2010/main" val="2671201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B639C-923F-8041-93B7-843EC66F5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U-matrix and cell abundance profile of ESOM…still needs to be optimized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CE32D5-95AA-8745-8444-75E4CCFF4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580" y="1798319"/>
            <a:ext cx="4401149" cy="46859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5DCACC-A7C1-0043-BB3E-CD431744F648}"/>
              </a:ext>
            </a:extLst>
          </p:cNvPr>
          <p:cNvSpPr txBox="1"/>
          <p:nvPr/>
        </p:nvSpPr>
        <p:spPr>
          <a:xfrm>
            <a:off x="2756746" y="1377275"/>
            <a:ext cx="1004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6052D1-39DC-2947-A6B6-09175232A079}"/>
              </a:ext>
            </a:extLst>
          </p:cNvPr>
          <p:cNvSpPr txBox="1"/>
          <p:nvPr/>
        </p:nvSpPr>
        <p:spPr>
          <a:xfrm>
            <a:off x="7557346" y="1343222"/>
            <a:ext cx="1250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Abundance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4646F44-EEA7-CD4E-B57C-1F47F1A15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1798319"/>
            <a:ext cx="4602282" cy="46391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18265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177B0-0662-9147-A197-5BE296D84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2503"/>
            <a:ext cx="10515600" cy="1325563"/>
          </a:xfrm>
        </p:spPr>
        <p:txBody>
          <a:bodyPr/>
          <a:lstStyle/>
          <a:p>
            <a:r>
              <a:rPr lang="en-US" dirty="0"/>
              <a:t>2001: A Marker Space Odyssey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885C0B-8544-9347-91F4-A43344CAD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580" y="1281460"/>
            <a:ext cx="5299060" cy="52990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3341F5-E42A-3449-8655-611027ABA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440" y="1233510"/>
            <a:ext cx="5389880" cy="2563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EFA3107-A58D-4347-97BB-0AEDFC2386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440" y="4055037"/>
            <a:ext cx="5389880" cy="24639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93B779A-2418-3D4D-83DC-9D55A429B2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0744" y="3570498"/>
            <a:ext cx="1167412" cy="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9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5EA36-5497-B643-A1B5-0C181966D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Exploring </a:t>
            </a:r>
            <a:r>
              <a:rPr lang="en-US" dirty="0"/>
              <a:t>the visual capabilities of large self-organizing maps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36CDDA2-0E04-E246-B12F-4A0B795D1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46580"/>
            <a:ext cx="10528300" cy="4965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4903AD-AA0F-5C45-B8CB-7CAAD9617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900000">
            <a:off x="6774922" y="2726935"/>
            <a:ext cx="3429082" cy="338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32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276F8-1563-F844-82D2-EA7947133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17"/>
            <a:ext cx="10515600" cy="1325563"/>
          </a:xfrm>
        </p:spPr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3D710-64F0-EE4E-B442-1A2DC421E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5145"/>
            <a:ext cx="10515600" cy="4351338"/>
          </a:xfrm>
        </p:spPr>
        <p:txBody>
          <a:bodyPr/>
          <a:lstStyle/>
          <a:p>
            <a:r>
              <a:rPr lang="en-US" dirty="0"/>
              <a:t>Explore the use of U-Matrix visualizations on trajectory-based datasets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Compare the results I have with that of a growing neural gas, or hierarchical SOM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B347B2-CEAC-8C4F-B6D3-575903775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058" y="2218214"/>
            <a:ext cx="1828800" cy="1432560"/>
          </a:xfrm>
          <a:prstGeom prst="rect">
            <a:avLst/>
          </a:prstGeom>
        </p:spPr>
      </p:pic>
      <p:sp>
        <p:nvSpPr>
          <p:cNvPr id="6" name="Curved Left Arrow 5">
            <a:extLst>
              <a:ext uri="{FF2B5EF4-FFF2-40B4-BE49-F238E27FC236}">
                <a16:creationId xmlns:a16="http://schemas.microsoft.com/office/drawing/2014/main" id="{9C26665B-1FD8-7C44-AFCB-CC3B6F4F403A}"/>
              </a:ext>
            </a:extLst>
          </p:cNvPr>
          <p:cNvSpPr/>
          <p:nvPr/>
        </p:nvSpPr>
        <p:spPr>
          <a:xfrm>
            <a:off x="3307080" y="2516918"/>
            <a:ext cx="502347" cy="835152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514272-A215-0348-B0E0-33D49FA09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7050" y="4744129"/>
            <a:ext cx="1584817" cy="1433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09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FBF9ADB-9F81-3A41-97D8-F69336040660}"/>
              </a:ext>
            </a:extLst>
          </p:cNvPr>
          <p:cNvCxnSpPr>
            <a:cxnSpLocks/>
          </p:cNvCxnSpPr>
          <p:nvPr/>
        </p:nvCxnSpPr>
        <p:spPr>
          <a:xfrm>
            <a:off x="8371233" y="1385888"/>
            <a:ext cx="0" cy="45561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827561D-3CC5-1041-A23E-4FD5300C605E}"/>
              </a:ext>
            </a:extLst>
          </p:cNvPr>
          <p:cNvCxnSpPr>
            <a:cxnSpLocks/>
          </p:cNvCxnSpPr>
          <p:nvPr/>
        </p:nvCxnSpPr>
        <p:spPr>
          <a:xfrm>
            <a:off x="8128001" y="1457266"/>
            <a:ext cx="243233" cy="12246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66B67F0-0FA6-654A-AA95-0A230C1E9B32}"/>
              </a:ext>
            </a:extLst>
          </p:cNvPr>
          <p:cNvCxnSpPr>
            <a:cxnSpLocks/>
          </p:cNvCxnSpPr>
          <p:nvPr/>
        </p:nvCxnSpPr>
        <p:spPr>
          <a:xfrm flipH="1">
            <a:off x="8382759" y="1434886"/>
            <a:ext cx="207618" cy="14225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87D51C04-938A-4946-AB65-D9F746CC0F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06" y="0"/>
            <a:ext cx="9120188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F602961-25E6-CF48-B3E1-BB4F3C31350F}"/>
              </a:ext>
            </a:extLst>
          </p:cNvPr>
          <p:cNvSpPr/>
          <p:nvPr/>
        </p:nvSpPr>
        <p:spPr>
          <a:xfrm>
            <a:off x="8201026" y="1035625"/>
            <a:ext cx="282575" cy="39926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5C39207-F7F2-7943-B297-1D7DCE3D6A9D}"/>
              </a:ext>
            </a:extLst>
          </p:cNvPr>
          <p:cNvCxnSpPr>
            <a:stCxn id="7" idx="4"/>
          </p:cNvCxnSpPr>
          <p:nvPr/>
        </p:nvCxnSpPr>
        <p:spPr>
          <a:xfrm>
            <a:off x="8342313" y="1434885"/>
            <a:ext cx="0" cy="4288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C370DC7-0A99-1841-9CCF-CB561FC84486}"/>
              </a:ext>
            </a:extLst>
          </p:cNvPr>
          <p:cNvCxnSpPr>
            <a:cxnSpLocks/>
          </p:cNvCxnSpPr>
          <p:nvPr/>
        </p:nvCxnSpPr>
        <p:spPr>
          <a:xfrm flipH="1">
            <a:off x="8351044" y="1431184"/>
            <a:ext cx="265112" cy="1746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B81B8BD-6F0D-644D-AAE4-00FC7DA10872}"/>
              </a:ext>
            </a:extLst>
          </p:cNvPr>
          <p:cNvCxnSpPr>
            <a:cxnSpLocks/>
          </p:cNvCxnSpPr>
          <p:nvPr/>
        </p:nvCxnSpPr>
        <p:spPr>
          <a:xfrm flipH="1" flipV="1">
            <a:off x="8084261" y="1453408"/>
            <a:ext cx="256035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3512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6AEA4-B940-1740-A3B1-B9B697EC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U-Matrix visualizations reveal dataset complexity in a manner much different than t-SNE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5A388A-5BF0-9941-865D-97B075F7A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03" y="1325563"/>
            <a:ext cx="380528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5C1028-0F9B-054C-8FB7-40BF00767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350" y="1348581"/>
            <a:ext cx="3805280" cy="2743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DD689E-C15A-ED4D-B25C-1BF896EA8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03" y="4114800"/>
            <a:ext cx="3805280" cy="2743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CEF2A88-E1C9-F84B-B5A6-A3053D27D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5913" y="4114800"/>
            <a:ext cx="3813717" cy="27432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7052B58-E06A-2043-983F-F4E0A3A23EC5}"/>
              </a:ext>
            </a:extLst>
          </p:cNvPr>
          <p:cNvSpPr txBox="1"/>
          <p:nvPr/>
        </p:nvSpPr>
        <p:spPr>
          <a:xfrm>
            <a:off x="-24076" y="2720181"/>
            <a:ext cx="9187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x 10</a:t>
            </a:r>
          </a:p>
          <a:p>
            <a:r>
              <a:rPr lang="en-US" dirty="0"/>
              <a:t>(Flow-</a:t>
            </a:r>
          </a:p>
          <a:p>
            <a:r>
              <a:rPr lang="en-US" dirty="0"/>
              <a:t>SOM</a:t>
            </a:r>
          </a:p>
          <a:p>
            <a:r>
              <a:rPr lang="en-US" dirty="0"/>
              <a:t>default)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F1D33A6-0A28-904A-8B5E-84A40A2B2149}"/>
              </a:ext>
            </a:extLst>
          </p:cNvPr>
          <p:cNvSpPr txBox="1"/>
          <p:nvPr/>
        </p:nvSpPr>
        <p:spPr>
          <a:xfrm>
            <a:off x="7321891" y="3557878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 x 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6D1DC4-BB58-3643-B888-E581B449EE4A}"/>
              </a:ext>
            </a:extLst>
          </p:cNvPr>
          <p:cNvSpPr txBox="1"/>
          <p:nvPr/>
        </p:nvSpPr>
        <p:spPr>
          <a:xfrm>
            <a:off x="36710" y="6324096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x 50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B4E0E5-A0A9-394C-90E7-6A5CCD7E9467}"/>
              </a:ext>
            </a:extLst>
          </p:cNvPr>
          <p:cNvSpPr txBox="1"/>
          <p:nvPr/>
        </p:nvSpPr>
        <p:spPr>
          <a:xfrm>
            <a:off x="7303647" y="6324096"/>
            <a:ext cx="109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 x 100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7463081-A0CF-6249-8A04-9DAC63384A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9818" y="1553922"/>
            <a:ext cx="4012182" cy="396187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1618802-3F5F-594C-BC44-EF953FCBBEBC}"/>
              </a:ext>
            </a:extLst>
          </p:cNvPr>
          <p:cNvSpPr txBox="1"/>
          <p:nvPr/>
        </p:nvSpPr>
        <p:spPr>
          <a:xfrm>
            <a:off x="9835140" y="1261189"/>
            <a:ext cx="1161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t-SNE map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8F86A2F-C9DA-6D42-8255-7FB546329EAF}"/>
              </a:ext>
            </a:extLst>
          </p:cNvPr>
          <p:cNvSpPr txBox="1"/>
          <p:nvPr/>
        </p:nvSpPr>
        <p:spPr>
          <a:xfrm>
            <a:off x="8923866" y="5657671"/>
            <a:ext cx="27081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type: Mass cytometry</a:t>
            </a:r>
          </a:p>
          <a:p>
            <a:r>
              <a:rPr lang="en-US" dirty="0"/>
              <a:t>Dims: 42, surface markers  </a:t>
            </a:r>
          </a:p>
          <a:p>
            <a:r>
              <a:rPr lang="en-US" dirty="0"/>
              <a:t>Cell type: PBMCs</a:t>
            </a:r>
          </a:p>
          <a:p>
            <a:r>
              <a:rPr lang="en-US" dirty="0"/>
              <a:t>Cells: 100,000</a:t>
            </a:r>
          </a:p>
        </p:txBody>
      </p:sp>
    </p:spTree>
    <p:extLst>
      <p:ext uri="{BB962C8B-B14F-4D97-AF65-F5344CB8AC3E}">
        <p14:creationId xmlns:p14="http://schemas.microsoft.com/office/powerpoint/2010/main" val="746658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6F30E-3A34-AE41-BF13-05878F490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Hypothesis: there are regions of the self-organizing map that are not populated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C76E3E-7D4E-CD48-A477-8BB521416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513" y="1584960"/>
            <a:ext cx="6769247" cy="48691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B4BF5B-6E60-3248-92E6-BC0F2C3AECAF}"/>
              </a:ext>
            </a:extLst>
          </p:cNvPr>
          <p:cNvSpPr txBox="1"/>
          <p:nvPr/>
        </p:nvSpPr>
        <p:spPr>
          <a:xfrm>
            <a:off x="7559040" y="2239387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????????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39C4837-22E7-0A48-B2A3-1685B8A69168}"/>
              </a:ext>
            </a:extLst>
          </p:cNvPr>
          <p:cNvCxnSpPr>
            <a:cxnSpLocks/>
          </p:cNvCxnSpPr>
          <p:nvPr/>
        </p:nvCxnSpPr>
        <p:spPr>
          <a:xfrm flipH="1">
            <a:off x="4587240" y="2516386"/>
            <a:ext cx="2971800" cy="1846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AAA122-9CD2-2947-BE08-D722B23FD397}"/>
              </a:ext>
            </a:extLst>
          </p:cNvPr>
          <p:cNvSpPr txBox="1"/>
          <p:nvPr/>
        </p:nvSpPr>
        <p:spPr>
          <a:xfrm>
            <a:off x="7559040" y="3314224"/>
            <a:ext cx="41300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Method: </a:t>
            </a:r>
          </a:p>
          <a:p>
            <a:endParaRPr lang="en-US" sz="2400" dirty="0"/>
          </a:p>
          <a:p>
            <a:r>
              <a:rPr lang="en-US" sz="2400" dirty="0"/>
              <a:t>Color the SOM by number of cells per node (average should be 10).</a:t>
            </a:r>
          </a:p>
          <a:p>
            <a:endParaRPr lang="en-US" sz="2400" dirty="0"/>
          </a:p>
          <a:p>
            <a:r>
              <a:rPr lang="en-US" sz="2400" dirty="0"/>
              <a:t>Threshold by 0 and greater than 0 cells </a:t>
            </a:r>
          </a:p>
        </p:txBody>
      </p:sp>
    </p:spTree>
    <p:extLst>
      <p:ext uri="{BB962C8B-B14F-4D97-AF65-F5344CB8AC3E}">
        <p14:creationId xmlns:p14="http://schemas.microsoft.com/office/powerpoint/2010/main" val="35781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5053A-105C-8340-A708-461932B7B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The majority of the SOM is populated with at least one cell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BEDFF6-293E-A742-B0FF-3410984B8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133" y="2000071"/>
            <a:ext cx="36576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27B45F-8B5C-3D43-B192-FFA017E9D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2000071"/>
            <a:ext cx="3657600" cy="3657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D73762-8210-CB4A-BE1D-D9DB896C0E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00071"/>
            <a:ext cx="3657600" cy="3657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0334DD0-4270-9B4E-A1A6-BB089D32C189}"/>
              </a:ext>
            </a:extLst>
          </p:cNvPr>
          <p:cNvSpPr txBox="1"/>
          <p:nvPr/>
        </p:nvSpPr>
        <p:spPr>
          <a:xfrm>
            <a:off x="9297619" y="5657671"/>
            <a:ext cx="27081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type: Mass cytometry</a:t>
            </a:r>
          </a:p>
          <a:p>
            <a:r>
              <a:rPr lang="en-US" dirty="0"/>
              <a:t>Dims: 42, surface markers  </a:t>
            </a:r>
          </a:p>
          <a:p>
            <a:r>
              <a:rPr lang="en-US" dirty="0"/>
              <a:t>Cell type: PBMCs</a:t>
            </a:r>
          </a:p>
          <a:p>
            <a:r>
              <a:rPr lang="en-US" dirty="0"/>
              <a:t>Cells: 100,000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4C1DAD-E7E9-D84D-820D-3054D029208B}"/>
              </a:ext>
            </a:extLst>
          </p:cNvPr>
          <p:cNvSpPr txBox="1"/>
          <p:nvPr/>
        </p:nvSpPr>
        <p:spPr>
          <a:xfrm>
            <a:off x="1134533" y="1551023"/>
            <a:ext cx="1017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A82CB5-32A8-BE4D-A521-C53827EB21FB}"/>
              </a:ext>
            </a:extLst>
          </p:cNvPr>
          <p:cNvSpPr txBox="1"/>
          <p:nvPr/>
        </p:nvSpPr>
        <p:spPr>
          <a:xfrm>
            <a:off x="5470668" y="1551023"/>
            <a:ext cx="1250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Abundance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B38F95-A4C4-CE4A-8E0D-7AE8E8299693}"/>
              </a:ext>
            </a:extLst>
          </p:cNvPr>
          <p:cNvSpPr txBox="1"/>
          <p:nvPr/>
        </p:nvSpPr>
        <p:spPr>
          <a:xfrm>
            <a:off x="8726557" y="1539041"/>
            <a:ext cx="2833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0-1 </a:t>
            </a:r>
            <a:r>
              <a:rPr lang="en-US" dirty="0" err="1"/>
              <a:t>Thresholded</a:t>
            </a:r>
            <a:r>
              <a:rPr lang="en-US" dirty="0"/>
              <a:t> Abundance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A04B8E-EB71-1041-9C2D-7B49EA2E1EE4}"/>
              </a:ext>
            </a:extLst>
          </p:cNvPr>
          <p:cNvSpPr txBox="1"/>
          <p:nvPr/>
        </p:nvSpPr>
        <p:spPr>
          <a:xfrm>
            <a:off x="0" y="5737387"/>
            <a:ext cx="2059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 size: 100 x 100</a:t>
            </a:r>
          </a:p>
        </p:txBody>
      </p:sp>
    </p:spTree>
    <p:extLst>
      <p:ext uri="{BB962C8B-B14F-4D97-AF65-F5344CB8AC3E}">
        <p14:creationId xmlns:p14="http://schemas.microsoft.com/office/powerpoint/2010/main" val="362394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CC600-92F0-D448-8A77-B22B77BB4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65"/>
            <a:ext cx="10515600" cy="1325563"/>
          </a:xfrm>
        </p:spPr>
        <p:txBody>
          <a:bodyPr/>
          <a:lstStyle/>
          <a:p>
            <a:r>
              <a:rPr lang="en-US" dirty="0"/>
              <a:t>Hypothesis: distinct regions of the SOM are defined by distinct markers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399AF9-0EE7-2248-A848-321371E4C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320" y="1690688"/>
            <a:ext cx="4953000" cy="4953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266DFF-77B7-F04E-8047-AD3A60B64670}"/>
              </a:ext>
            </a:extLst>
          </p:cNvPr>
          <p:cNvSpPr txBox="1"/>
          <p:nvPr/>
        </p:nvSpPr>
        <p:spPr>
          <a:xfrm>
            <a:off x="3480411" y="4535091"/>
            <a:ext cx="261558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Monocytes???</a:t>
            </a:r>
          </a:p>
          <a:p>
            <a:r>
              <a:rPr lang="en-US" sz="3200" dirty="0"/>
              <a:t>CD14</a:t>
            </a:r>
          </a:p>
          <a:p>
            <a:r>
              <a:rPr lang="en-US" sz="3200" dirty="0"/>
              <a:t>CD16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F0BD54-9FA1-CD45-8196-C909390BEE57}"/>
              </a:ext>
            </a:extLst>
          </p:cNvPr>
          <p:cNvSpPr txBox="1"/>
          <p:nvPr/>
        </p:nvSpPr>
        <p:spPr>
          <a:xfrm>
            <a:off x="1577987" y="1944439"/>
            <a:ext cx="177644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 cells???</a:t>
            </a:r>
          </a:p>
          <a:p>
            <a:r>
              <a:rPr lang="en-US" sz="3200" dirty="0"/>
              <a:t>CD3</a:t>
            </a:r>
          </a:p>
          <a:p>
            <a:r>
              <a:rPr lang="en-US" sz="3200" dirty="0"/>
              <a:t>CD4</a:t>
            </a:r>
          </a:p>
          <a:p>
            <a:r>
              <a:rPr lang="en-US" sz="3200" dirty="0"/>
              <a:t>CD8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65A68C-1F42-FF46-A49C-21D405F48AD7}"/>
              </a:ext>
            </a:extLst>
          </p:cNvPr>
          <p:cNvSpPr txBox="1"/>
          <p:nvPr/>
        </p:nvSpPr>
        <p:spPr>
          <a:xfrm>
            <a:off x="7397970" y="1690688"/>
            <a:ext cx="461838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Method: </a:t>
            </a:r>
          </a:p>
          <a:p>
            <a:pPr marL="342900" indent="-342900">
              <a:buAutoNum type="arabicParenR"/>
            </a:pPr>
            <a:r>
              <a:rPr lang="en-US" sz="2400" dirty="0"/>
              <a:t>Color the SOM by the marker </a:t>
            </a:r>
          </a:p>
          <a:p>
            <a:r>
              <a:rPr lang="en-US" sz="2400" dirty="0"/>
              <a:t>expression levels at each node</a:t>
            </a:r>
          </a:p>
          <a:p>
            <a:endParaRPr lang="en-US" sz="2400" dirty="0"/>
          </a:p>
          <a:p>
            <a:pPr marL="342900" indent="-342900">
              <a:buAutoNum type="arabicParenR" startAt="2"/>
            </a:pPr>
            <a:r>
              <a:rPr lang="en-US" sz="2400" dirty="0"/>
              <a:t>Compare these types of patterns</a:t>
            </a:r>
          </a:p>
          <a:p>
            <a:r>
              <a:rPr lang="en-US" sz="2400" dirty="0"/>
              <a:t>to that of a t-SNE map, the “best </a:t>
            </a:r>
          </a:p>
          <a:p>
            <a:r>
              <a:rPr lang="en-US" sz="2400" dirty="0"/>
              <a:t>practices” visualization scheme for</a:t>
            </a:r>
          </a:p>
          <a:p>
            <a:r>
              <a:rPr lang="en-US" sz="2400" dirty="0" err="1"/>
              <a:t>CyTOF</a:t>
            </a:r>
            <a:r>
              <a:rPr lang="en-US" sz="2400" dirty="0"/>
              <a:t> data. </a:t>
            </a:r>
          </a:p>
        </p:txBody>
      </p:sp>
    </p:spTree>
    <p:extLst>
      <p:ext uri="{BB962C8B-B14F-4D97-AF65-F5344CB8AC3E}">
        <p14:creationId xmlns:p14="http://schemas.microsoft.com/office/powerpoint/2010/main" val="35677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5867-3EFD-C440-83C0-3BE5692A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Marker expression patterns are concordant with the U-Matrix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6590B7-23D2-3B47-8302-941273A42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867" y="1983137"/>
            <a:ext cx="1828800" cy="1828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3DCB5E-D16C-0844-954D-596601579551}"/>
              </a:ext>
            </a:extLst>
          </p:cNvPr>
          <p:cNvSpPr txBox="1"/>
          <p:nvPr/>
        </p:nvSpPr>
        <p:spPr>
          <a:xfrm>
            <a:off x="1117600" y="1625600"/>
            <a:ext cx="1004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B44FB6-DD8B-D94A-8061-553BB5E97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400" y="1994932"/>
            <a:ext cx="1828800" cy="1828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ED821E-2EF0-8F41-98E6-15FA8359FE00}"/>
              </a:ext>
            </a:extLst>
          </p:cNvPr>
          <p:cNvSpPr txBox="1"/>
          <p:nvPr/>
        </p:nvSpPr>
        <p:spPr>
          <a:xfrm>
            <a:off x="3358355" y="161380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95FC83-0713-CF49-B392-8121ED85CD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8931" y="1983137"/>
            <a:ext cx="1828800" cy="1828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7CEC75-9990-0F49-8074-B6E277A8FAF9}"/>
              </a:ext>
            </a:extLst>
          </p:cNvPr>
          <p:cNvSpPr txBox="1"/>
          <p:nvPr/>
        </p:nvSpPr>
        <p:spPr>
          <a:xfrm>
            <a:off x="5600929" y="161380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CD16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71E8E8-A6EB-B34B-8258-F22794E1E3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0215" y="1994932"/>
            <a:ext cx="1828800" cy="18288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91653B0-24DA-3546-A56E-C03F03EDE67B}"/>
              </a:ext>
            </a:extLst>
          </p:cNvPr>
          <p:cNvSpPr txBox="1"/>
          <p:nvPr/>
        </p:nvSpPr>
        <p:spPr>
          <a:xfrm>
            <a:off x="7702213" y="1613805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CD3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C1995EE-5F2D-2247-A327-724458911A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6592" y="1994932"/>
            <a:ext cx="18288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17529C1-CFF6-9C47-896E-8832EE09F6A6}"/>
              </a:ext>
            </a:extLst>
          </p:cNvPr>
          <p:cNvSpPr txBox="1"/>
          <p:nvPr/>
        </p:nvSpPr>
        <p:spPr>
          <a:xfrm>
            <a:off x="9897100" y="1613805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CD4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8606150-AFB5-D843-8DEF-8AF94D6031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5867" y="4508141"/>
            <a:ext cx="1828800" cy="18288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EBA83FC-494B-1648-AF0E-95971B6A2BAC}"/>
              </a:ext>
            </a:extLst>
          </p:cNvPr>
          <p:cNvSpPr txBox="1"/>
          <p:nvPr/>
        </p:nvSpPr>
        <p:spPr>
          <a:xfrm>
            <a:off x="1336153" y="4119425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CD8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8425F5F-0B75-4A41-877E-FA8A49BE74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46400" y="4512904"/>
            <a:ext cx="1828800" cy="18288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0293C50-02E4-B648-82FC-0493D7575108}"/>
              </a:ext>
            </a:extLst>
          </p:cNvPr>
          <p:cNvSpPr txBox="1"/>
          <p:nvPr/>
        </p:nvSpPr>
        <p:spPr>
          <a:xfrm>
            <a:off x="3482777" y="4119425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CD11c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C9F7B59-A6AE-A846-9121-6C2AE3870E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28931" y="4529421"/>
            <a:ext cx="1828800" cy="18288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4E05C75-9258-5648-8DED-D8BEC8889D20}"/>
              </a:ext>
            </a:extLst>
          </p:cNvPr>
          <p:cNvSpPr txBox="1"/>
          <p:nvPr/>
        </p:nvSpPr>
        <p:spPr>
          <a:xfrm>
            <a:off x="5600929" y="4119425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CD7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A03500B-E2CA-7B41-8175-226F3C18025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28395" y="4529421"/>
            <a:ext cx="1828800" cy="18288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3B257EF-3181-5A44-B155-7DADF5FCF319}"/>
              </a:ext>
            </a:extLst>
          </p:cNvPr>
          <p:cNvSpPr txBox="1"/>
          <p:nvPr/>
        </p:nvSpPr>
        <p:spPr>
          <a:xfrm>
            <a:off x="7702213" y="413880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CD56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D5C66A4-EEA8-B84D-A3E8-E19C69924D8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27859" y="4508141"/>
            <a:ext cx="1828800" cy="18288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3323329-6E16-9F42-A198-C5B363881756}"/>
              </a:ext>
            </a:extLst>
          </p:cNvPr>
          <p:cNvSpPr txBox="1"/>
          <p:nvPr/>
        </p:nvSpPr>
        <p:spPr>
          <a:xfrm>
            <a:off x="9780081" y="411942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CD20</a:t>
            </a:r>
          </a:p>
        </p:txBody>
      </p:sp>
    </p:spTree>
    <p:extLst>
      <p:ext uri="{BB962C8B-B14F-4D97-AF65-F5344CB8AC3E}">
        <p14:creationId xmlns:p14="http://schemas.microsoft.com/office/powerpoint/2010/main" val="267323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90A2B-184D-8741-8BA7-D5B1FD218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SOM vs t-SNE: colors of marker expression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68A448-B9C9-2A4A-8CC4-6A7B4038C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83137"/>
            <a:ext cx="1828800" cy="1828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ED468B-93FB-6A4B-9196-6ECFAC022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931" y="1983137"/>
            <a:ext cx="1828800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D2E496-5D74-7D4D-A2E5-55537FEE4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5662" y="1983137"/>
            <a:ext cx="1828800" cy="1828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1BB047-D87B-4E48-917D-85C1A1396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4526" y="2013092"/>
            <a:ext cx="1828800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29AC91-B574-B54B-A791-503C83C481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13390" y="2013092"/>
            <a:ext cx="1828800" cy="1828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702E73-21FD-104B-A72A-63B4886BCE65}"/>
              </a:ext>
            </a:extLst>
          </p:cNvPr>
          <p:cNvSpPr txBox="1"/>
          <p:nvPr/>
        </p:nvSpPr>
        <p:spPr>
          <a:xfrm>
            <a:off x="1410198" y="148466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35B85E-CFBC-674B-A2C8-B2245DA73161}"/>
              </a:ext>
            </a:extLst>
          </p:cNvPr>
          <p:cNvSpPr txBox="1"/>
          <p:nvPr/>
        </p:nvSpPr>
        <p:spPr>
          <a:xfrm>
            <a:off x="3450396" y="148466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19FE51-2433-4C4A-8409-8B35330F649A}"/>
              </a:ext>
            </a:extLst>
          </p:cNvPr>
          <p:cNvSpPr txBox="1"/>
          <p:nvPr/>
        </p:nvSpPr>
        <p:spPr>
          <a:xfrm>
            <a:off x="5786170" y="1484661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2CBF3F-51C0-304C-AAC3-C73B94507441}"/>
              </a:ext>
            </a:extLst>
          </p:cNvPr>
          <p:cNvSpPr txBox="1"/>
          <p:nvPr/>
        </p:nvSpPr>
        <p:spPr>
          <a:xfrm>
            <a:off x="8165034" y="1484661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A06D10-66D7-684E-B833-C9097701DBC2}"/>
              </a:ext>
            </a:extLst>
          </p:cNvPr>
          <p:cNvSpPr txBox="1"/>
          <p:nvPr/>
        </p:nvSpPr>
        <p:spPr>
          <a:xfrm>
            <a:off x="10543898" y="1484661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IgA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0AACF6-AFC7-3B45-AE07-08C11C4878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7523" y="4277783"/>
            <a:ext cx="1969477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564DA3-E366-2E4C-816A-951AF55546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83673" y="4368942"/>
            <a:ext cx="1934415" cy="18288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479B82B-9883-2B44-A192-F637919285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0047" y="4368942"/>
            <a:ext cx="1934415" cy="18288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C9986A9-2B16-7442-9800-CDAA093B4B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68425" y="4368942"/>
            <a:ext cx="1961002" cy="18288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E8638DEE-07B8-2B4C-8CE4-4CC6B733F70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03582" y="4277783"/>
            <a:ext cx="1978429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064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A17E9-9DDA-824C-B00B-4C178BAC7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0"/>
            <a:ext cx="12192000" cy="1325563"/>
          </a:xfrm>
        </p:spPr>
        <p:txBody>
          <a:bodyPr>
            <a:normAutofit/>
          </a:bodyPr>
          <a:lstStyle/>
          <a:p>
            <a:r>
              <a:rPr lang="en-US" dirty="0"/>
              <a:t>Hypothesis: U-matrix patterns could be brought out by analyzing Chebyshev distance between nodes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D689DB-B650-5C48-A93B-628BEE1E8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867" y="1983137"/>
            <a:ext cx="1828800" cy="1828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92C155-EC5E-B548-8AD8-9B46B0ED65F1}"/>
              </a:ext>
            </a:extLst>
          </p:cNvPr>
          <p:cNvSpPr txBox="1"/>
          <p:nvPr/>
        </p:nvSpPr>
        <p:spPr>
          <a:xfrm>
            <a:off x="1117600" y="1625600"/>
            <a:ext cx="1004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U-matrix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8C8B54-EB13-3948-A49F-90C563D3C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400" y="1994932"/>
            <a:ext cx="1828800" cy="1828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05E427-47E3-7A46-89CC-C7AA3EB8F7B0}"/>
              </a:ext>
            </a:extLst>
          </p:cNvPr>
          <p:cNvSpPr txBox="1"/>
          <p:nvPr/>
        </p:nvSpPr>
        <p:spPr>
          <a:xfrm>
            <a:off x="3358355" y="161380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9ABB81-E987-F74D-9806-20C0CF179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8931" y="1983137"/>
            <a:ext cx="1828800" cy="1828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0C9714-407B-9942-BBE6-343A0B940C34}"/>
              </a:ext>
            </a:extLst>
          </p:cNvPr>
          <p:cNvSpPr txBox="1"/>
          <p:nvPr/>
        </p:nvSpPr>
        <p:spPr>
          <a:xfrm>
            <a:off x="5600929" y="161380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CD16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4FB0A2-D0E5-6442-B7FE-81062DDDA21D}"/>
              </a:ext>
            </a:extLst>
          </p:cNvPr>
          <p:cNvSpPr txBox="1"/>
          <p:nvPr/>
        </p:nvSpPr>
        <p:spPr>
          <a:xfrm>
            <a:off x="7208520" y="1994932"/>
            <a:ext cx="32911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 don’t see this boundary</a:t>
            </a:r>
          </a:p>
          <a:p>
            <a:r>
              <a:rPr lang="en-US" sz="2400" dirty="0"/>
              <a:t>in the U-matrix!!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DC9DD3D-E13D-D64A-BE7A-1908CA262C97}"/>
              </a:ext>
            </a:extLst>
          </p:cNvPr>
          <p:cNvCxnSpPr>
            <a:cxnSpLocks/>
          </p:cNvCxnSpPr>
          <p:nvPr/>
        </p:nvCxnSpPr>
        <p:spPr>
          <a:xfrm flipH="1">
            <a:off x="5882640" y="2590800"/>
            <a:ext cx="1325880" cy="6248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67897560-6DC5-2947-97F9-6E1237EC43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2306" y="4181269"/>
            <a:ext cx="4025788" cy="25107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2356430-6B09-D745-AC8F-130A5DC71510}"/>
              </a:ext>
            </a:extLst>
          </p:cNvPr>
          <p:cNvSpPr txBox="1"/>
          <p:nvPr/>
        </p:nvSpPr>
        <p:spPr>
          <a:xfrm>
            <a:off x="773284" y="4314557"/>
            <a:ext cx="19068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Method 1:</a:t>
            </a:r>
          </a:p>
          <a:p>
            <a:r>
              <a:rPr lang="en-US" sz="2400" dirty="0"/>
              <a:t>Calculate U-matrix with</a:t>
            </a:r>
          </a:p>
          <a:p>
            <a:r>
              <a:rPr lang="en-US" sz="2400" dirty="0"/>
              <a:t>Chebyshev </a:t>
            </a:r>
          </a:p>
          <a:p>
            <a:r>
              <a:rPr lang="en-US" sz="2400" dirty="0"/>
              <a:t>distance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75AB584-F30E-BE4E-8F96-8B52425AD7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26600" y="4139275"/>
            <a:ext cx="2565400" cy="25527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0640298-F2C8-B34F-B1B4-36503910B2FC}"/>
              </a:ext>
            </a:extLst>
          </p:cNvPr>
          <p:cNvSpPr txBox="1"/>
          <p:nvPr/>
        </p:nvSpPr>
        <p:spPr>
          <a:xfrm>
            <a:off x="7345681" y="4289586"/>
            <a:ext cx="24161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Method 2:</a:t>
            </a:r>
          </a:p>
          <a:p>
            <a:r>
              <a:rPr lang="en-US" sz="2400" dirty="0"/>
              <a:t>Use the max</a:t>
            </a:r>
          </a:p>
          <a:p>
            <a:r>
              <a:rPr lang="en-US" sz="2400" dirty="0"/>
              <a:t>not the mean</a:t>
            </a:r>
          </a:p>
          <a:p>
            <a:r>
              <a:rPr lang="en-US" sz="2400" dirty="0"/>
              <a:t>of all distances in the Moore neighborhood</a:t>
            </a:r>
          </a:p>
        </p:txBody>
      </p:sp>
    </p:spTree>
    <p:extLst>
      <p:ext uri="{BB962C8B-B14F-4D97-AF65-F5344CB8AC3E}">
        <p14:creationId xmlns:p14="http://schemas.microsoft.com/office/powerpoint/2010/main" val="218906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635</Words>
  <Application>Microsoft Macintosh PowerPoint</Application>
  <PresentationFormat>Widescreen</PresentationFormat>
  <Paragraphs>160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Neighborhood-based analysis of self-organizing maps</vt:lpstr>
      <vt:lpstr>Exploring the visual capabilities of large self-organizing maps</vt:lpstr>
      <vt:lpstr>U-Matrix visualizations reveal dataset complexity in a manner much different than t-SNE</vt:lpstr>
      <vt:lpstr>Hypothesis: there are regions of the self-organizing map that are not populated</vt:lpstr>
      <vt:lpstr>The majority of the SOM is populated with at least one cell</vt:lpstr>
      <vt:lpstr>Hypothesis: distinct regions of the SOM are defined by distinct markers</vt:lpstr>
      <vt:lpstr>Marker expression patterns are concordant with the U-Matrix</vt:lpstr>
      <vt:lpstr>SOM vs t-SNE: colors of marker expression</vt:lpstr>
      <vt:lpstr>Hypothesis: U-matrix patterns could be brought out by analyzing Chebyshev distance between nodes</vt:lpstr>
      <vt:lpstr>U-matrix visualization with alternate distance and neighbor aggregation functions</vt:lpstr>
      <vt:lpstr>Hypothesis: Meta-clustering will draw boundaries in concordance with the U-matrix</vt:lpstr>
      <vt:lpstr>Color of U-Matrix by identity of the meta-clusters</vt:lpstr>
      <vt:lpstr>Hypothesis: The Moore neighborhood distance averages provides similar information to the KNN distance averages </vt:lpstr>
      <vt:lpstr>U-Matrix versus KNN-density estimation for SOM</vt:lpstr>
      <vt:lpstr>Hypothesis: U-matrix positioning fidelity more closely approximates the manifold locally than t-SNE positioning</vt:lpstr>
      <vt:lpstr>U-matrix fidelity: detecting topology of the SOM</vt:lpstr>
      <vt:lpstr>Hypothesis: Emergent self-organizing map (more nodes than number of cells) will provide helpful visualization for users</vt:lpstr>
      <vt:lpstr>U-matrix and cell abundance profile of ESOM…still needs to be optimized</vt:lpstr>
      <vt:lpstr>2001: A Marker Space Odyssey</vt:lpstr>
      <vt:lpstr>Future directions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Neighborhood-based analysis of manifold embeddings and self-organizing maps</dc:title>
  <dc:creator>Tyler Burns</dc:creator>
  <cp:lastModifiedBy>Tyler Burns</cp:lastModifiedBy>
  <cp:revision>158</cp:revision>
  <dcterms:created xsi:type="dcterms:W3CDTF">2018-06-25T08:26:01Z</dcterms:created>
  <dcterms:modified xsi:type="dcterms:W3CDTF">2022-07-01T12:34:17Z</dcterms:modified>
</cp:coreProperties>
</file>

<file path=docProps/thumbnail.jpeg>
</file>